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70" r:id="rId3"/>
    <p:sldId id="265" r:id="rId4"/>
    <p:sldId id="260" r:id="rId5"/>
    <p:sldId id="264" r:id="rId6"/>
    <p:sldId id="257" r:id="rId7"/>
    <p:sldId id="266" r:id="rId8"/>
    <p:sldId id="263" r:id="rId9"/>
    <p:sldId id="267" r:id="rId10"/>
    <p:sldId id="268" r:id="rId11"/>
    <p:sldId id="258" r:id="rId12"/>
    <p:sldId id="259" r:id="rId13"/>
    <p:sldId id="262" r:id="rId14"/>
    <p:sldId id="269" r:id="rId15"/>
    <p:sldId id="284" r:id="rId17"/>
    <p:sldId id="256" r:id="rId18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978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F97F30-B67D-4EB4-86EA-5ABDE543C5E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809EB0-0DB0-4E2F-8AAC-1854F08BA81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09EB0-0DB0-4E2F-8AAC-1854F08BA8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40406-F86D-43CB-B155-4F67D272718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E5BA4-B75C-475A-82F0-DF2926F765E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40406-F86D-43CB-B155-4F67D272718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E5BA4-B75C-475A-82F0-DF2926F765E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40406-F86D-43CB-B155-4F67D272718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E5BA4-B75C-475A-82F0-DF2926F765E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40406-F86D-43CB-B155-4F67D272718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E5BA4-B75C-475A-82F0-DF2926F765E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40406-F86D-43CB-B155-4F67D272718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E5BA4-B75C-475A-82F0-DF2926F765E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40406-F86D-43CB-B155-4F67D2727187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E5BA4-B75C-475A-82F0-DF2926F765E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40406-F86D-43CB-B155-4F67D2727187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E5BA4-B75C-475A-82F0-DF2926F765E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40406-F86D-43CB-B155-4F67D272718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E5BA4-B75C-475A-82F0-DF2926F765E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40406-F86D-43CB-B155-4F67D272718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E5BA4-B75C-475A-82F0-DF2926F765E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40406-F86D-43CB-B155-4F67D2727187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E5BA4-B75C-475A-82F0-DF2926F765E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40406-F86D-43CB-B155-4F67D2727187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E5BA4-B75C-475A-82F0-DF2926F765E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E40406-F86D-43CB-B155-4F67D272718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7E5BA4-B75C-475A-82F0-DF2926F765E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1.jpeg"/><Relationship Id="rId1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3.jpeg"/><Relationship Id="rId1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5.jpeg"/><Relationship Id="rId1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7.jpeg"/><Relationship Id="rId1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9.jpeg"/><Relationship Id="rId1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microsoft.com/office/2007/relationships/media" Target="file:///C:\Users\Administrator\Desktop\&#26085;&#26412;ACG-&#33521;&#38596;&#12398;&#35388;%20-%203(tri-)ver..mp3" TargetMode="External"/><Relationship Id="rId3" Type="http://schemas.openxmlformats.org/officeDocument/2006/relationships/audio" Target="file:///C:\Users\Administrator\Desktop\&#26085;&#26412;ACG-&#33521;&#38596;&#12398;&#35388;%20-%203(tri-)ver..mp3" TargetMode="External"/><Relationship Id="rId2" Type="http://schemas.openxmlformats.org/officeDocument/2006/relationships/image" Target="../media/image12.jpeg"/><Relationship Id="rId1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5.jpeg"/><Relationship Id="rId1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7.jpeg"/><Relationship Id="rId1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9.jpeg"/><Relationship Id="rId1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78000"/>
            <a:lum/>
          </a:blip>
          <a:srcRect/>
          <a:stretch>
            <a:fillRect t="-58000" b="-5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714348" y="428604"/>
            <a:ext cx="8229600" cy="1143000"/>
          </a:xfrm>
        </p:spPr>
        <p:txBody>
          <a:bodyPr>
            <a:normAutofit/>
          </a:bodyPr>
          <a:lstStyle/>
          <a:p>
            <a:r>
              <a:rPr lang="zh-CN" altLang="en-US" sz="6000" dirty="0" smtClean="0">
                <a:solidFill>
                  <a:schemeClr val="bg1"/>
                </a:solidFill>
                <a:latin typeface="华文琥珀" pitchFamily="2" charset="-122"/>
                <a:ea typeface="华文琥珀" pitchFamily="2" charset="-122"/>
              </a:rPr>
              <a:t>拼搏青春，迎战中考。</a:t>
            </a:r>
            <a:endParaRPr lang="zh-CN" altLang="en-US" sz="6000" dirty="0">
              <a:solidFill>
                <a:schemeClr val="bg1"/>
              </a:solidFill>
              <a:latin typeface="华文琥珀" pitchFamily="2" charset="-122"/>
              <a:ea typeface="华文琥珀" pitchFamily="2" charset="-122"/>
            </a:endParaRPr>
          </a:p>
        </p:txBody>
      </p:sp>
      <p:pic>
        <p:nvPicPr>
          <p:cNvPr id="6" name="图片 5" descr="25201-11101Z92ZM08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643702" y="4978987"/>
            <a:ext cx="2214578" cy="18790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47000"/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 descr="QQ图片20151223212210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6034617" cy="4525963"/>
          </a:xfrm>
          <a:prstGeom prst="teardrop">
            <a:avLst/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3000332" y="4143380"/>
            <a:ext cx="614366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/>
              <a:t>    </a:t>
            </a:r>
            <a:r>
              <a:rPr lang="zh-CN" altLang="en-US" sz="3200" dirty="0" smtClean="0">
                <a:latin typeface="华文新魏" pitchFamily="2" charset="-122"/>
                <a:ea typeface="华文新魏" pitchFamily="2" charset="-122"/>
              </a:rPr>
              <a:t>他开始向老师请教问题，老师热心解答温暖着他并鼓舞他前行，每每解决一道难题，他前所未有的成就感是那样的真实而热烈，他的成绩也芝麻开花</a:t>
            </a:r>
            <a:r>
              <a:rPr lang="en-US" altLang="zh-CN" sz="3200" dirty="0" smtClean="0">
                <a:latin typeface="华文新魏" pitchFamily="2" charset="-122"/>
                <a:ea typeface="华文新魏" pitchFamily="2" charset="-122"/>
              </a:rPr>
              <a:t>--</a:t>
            </a:r>
            <a:r>
              <a:rPr lang="zh-CN" altLang="en-US" sz="3200" dirty="0" smtClean="0">
                <a:latin typeface="华文新魏" pitchFamily="2" charset="-122"/>
                <a:ea typeface="华文新魏" pitchFamily="2" charset="-122"/>
              </a:rPr>
              <a:t>节节高。</a:t>
            </a:r>
            <a:endParaRPr lang="zh-CN" altLang="en-US" sz="3200" dirty="0" smtClean="0">
              <a:latin typeface="华文新魏" pitchFamily="2" charset="-122"/>
              <a:ea typeface="华文新魏" pitchFamily="2" charset="-122"/>
            </a:endParaRPr>
          </a:p>
          <a:p>
            <a:endParaRPr lang="zh-CN" altLang="en-US" sz="32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54000"/>
            <a:lum/>
          </a:blip>
          <a:srcRect/>
          <a:stretch>
            <a:fillRect l="-47000" r="-4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 descr="QQ图片20151223212216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 rot="21216887">
            <a:off x="1481551" y="367860"/>
            <a:ext cx="6832996" cy="390050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1214414" y="4765119"/>
            <a:ext cx="7643834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/>
              <a:t>        </a:t>
            </a:r>
            <a:r>
              <a:rPr lang="zh-CN" altLang="en-US" sz="2800" dirty="0" smtClean="0">
                <a:latin typeface="华文新魏" pitchFamily="2" charset="-122"/>
                <a:ea typeface="华文新魏" pitchFamily="2" charset="-122"/>
              </a:rPr>
              <a:t>越来越多的人开始用“阳光”，“自信”，“上进”这些词形容他，正如他第一次在枯燥乏味的语文课上郑重其事地举起手，那次青涩的发言却无意中颠覆了他对自己的认识。</a:t>
            </a:r>
            <a:endParaRPr lang="zh-CN" altLang="en-US" sz="2800" dirty="0" smtClean="0">
              <a:latin typeface="华文新魏" pitchFamily="2" charset="-122"/>
              <a:ea typeface="华文新魏" pitchFamily="2" charset="-122"/>
            </a:endParaRPr>
          </a:p>
          <a:p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 descr="QQ图片20151223212220.jpg"/>
          <p:cNvPicPr>
            <a:picLocks noGrp="1" noChangeAspect="1"/>
          </p:cNvPicPr>
          <p:nvPr>
            <p:ph idx="1"/>
          </p:nvPr>
        </p:nvPicPr>
        <p:blipFill>
          <a:blip r:embed="rId2">
            <a:lum bright="10000"/>
          </a:blip>
          <a:srcRect/>
          <a:stretch>
            <a:fillRect/>
          </a:stretch>
        </p:blipFill>
        <p:spPr>
          <a:xfrm>
            <a:off x="1000100" y="-428652"/>
            <a:ext cx="6572296" cy="4929222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  <a:headEnd/>
            <a:tailEnd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5" name="内容占位符 4"/>
          <p:cNvSpPr txBox="1"/>
          <p:nvPr/>
        </p:nvSpPr>
        <p:spPr>
          <a:xfrm>
            <a:off x="571472" y="4429132"/>
            <a:ext cx="8001056" cy="2071702"/>
          </a:xfrm>
          <a:prstGeom prst="snip2Diag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92500" lnSpcReduction="20000"/>
          </a:bodyPr>
          <a:lstStyle/>
          <a:p>
            <a:pPr marL="342900" marR="0" lvl="0" indent="-342900" algn="l" defTabSz="914400" rtl="0" eaLnBrk="1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defRPr/>
            </a:pPr>
            <a:r>
              <a:rPr kumimoji="0" lang="zh-CN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华文新魏" pitchFamily="2" charset="-122"/>
                <a:ea typeface="华文新魏" pitchFamily="2" charset="-122"/>
              </a:rPr>
              <a:t>有位哲学家说过，“青春的极致之美便在于拼搏。”他开始了一个人的战争，与在深夜一遍遍地为自己勾画蓝图。终于，他张开梦想的翅膀，自由地翱翔</a:t>
            </a:r>
            <a:r>
              <a:rPr kumimoji="0" lang="en-US" altLang="zh-CN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华文新魏" pitchFamily="2" charset="-122"/>
                <a:ea typeface="华文新魏" pitchFamily="2" charset="-122"/>
              </a:rPr>
              <a:t>……</a:t>
            </a:r>
            <a:endParaRPr kumimoji="0" lang="en-US" altLang="zh-CN" sz="3200" b="1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华文新魏" pitchFamily="2" charset="-122"/>
              <a:ea typeface="华文新魏" pitchFamily="2" charset="-122"/>
            </a:endParaRPr>
          </a:p>
          <a:p>
            <a:pPr marL="342900" marR="0" lvl="0" indent="-342900" algn="l" defTabSz="914400" rtl="0" eaLnBrk="1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defRPr/>
            </a:pPr>
            <a:endParaRPr kumimoji="0" lang="zh-CN" alt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60000"/>
            <a:lum/>
          </a:blip>
          <a:srcRect/>
          <a:stretch>
            <a:fillRect l="-52000" r="-5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 descr="QQ图片20151223212228.jpg"/>
          <p:cNvPicPr>
            <a:picLocks noGrp="1" noChangeAspect="1"/>
          </p:cNvPicPr>
          <p:nvPr>
            <p:ph idx="1"/>
          </p:nvPr>
        </p:nvPicPr>
        <p:blipFill>
          <a:blip r:embed="rId2">
            <a:lum/>
          </a:blip>
          <a:srcRect/>
          <a:stretch>
            <a:fillRect/>
          </a:stretch>
        </p:blipFill>
        <p:spPr>
          <a:xfrm>
            <a:off x="1000100" y="214290"/>
            <a:ext cx="6858048" cy="45259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571472" y="4795897"/>
            <a:ext cx="821537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latin typeface="华文楷体" pitchFamily="2" charset="-122"/>
                <a:ea typeface="华文楷体" pitchFamily="2" charset="-122"/>
              </a:rPr>
              <a:t>在过去十几年或几十年后，异常成功的少年定会感谢现在努力为青春而拼搏的自己，当他再次回望青春的足迹，已然成为男子汉的他无悔无怨，拼搏的青春令他热泪盈眶。</a:t>
            </a:r>
            <a:endParaRPr lang="zh-CN" altLang="en-US" sz="3200" b="1" dirty="0">
              <a:latin typeface="华文楷体" pitchFamily="2" charset="-122"/>
              <a:ea typeface="华文楷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4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4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4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4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>
            <a:alphaModFix amt="36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 descr="Cache_502e30e544e7b5d3."/>
          <p:cNvPicPr>
            <a:picLocks noChangeAspect="1"/>
          </p:cNvPicPr>
          <p:nvPr>
            <p:ph idx="1"/>
          </p:nvPr>
        </p:nvPicPr>
        <p:blipFill>
          <a:blip r:embed="rId2">
            <a:lum bright="12000"/>
          </a:blip>
          <a:srcRect/>
          <a:stretch>
            <a:fillRect/>
          </a:stretch>
        </p:blipFill>
        <p:spPr>
          <a:xfrm rot="420000">
            <a:off x="149225" y="113665"/>
            <a:ext cx="6141720" cy="4606925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  <a:reflection blurRad="6350" endA="300" endPos="38000" dist="50800" dir="5400000" sy="-100000" algn="bl" rotWithShape="0"/>
            <a:softEdge rad="88900"/>
          </a:effectLst>
        </p:spPr>
      </p:pic>
      <p:sp>
        <p:nvSpPr>
          <p:cNvPr id="5" name="文本框 4"/>
          <p:cNvSpPr txBox="1"/>
          <p:nvPr/>
        </p:nvSpPr>
        <p:spPr>
          <a:xfrm>
            <a:off x="1764030" y="3284855"/>
            <a:ext cx="7091680" cy="35052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3200">
                <a:latin typeface="楷体_GB2312" charset="0"/>
                <a:ea typeface="楷体_GB2312" charset="0"/>
              </a:rPr>
              <a:t>导演：周博武</a:t>
            </a:r>
            <a:endParaRPr lang="zh-CN" altLang="en-US" sz="3200">
              <a:latin typeface="楷体_GB2312" charset="0"/>
              <a:ea typeface="楷体_GB2312" charset="0"/>
            </a:endParaRPr>
          </a:p>
          <a:p>
            <a:pPr algn="l"/>
            <a:r>
              <a:rPr lang="zh-CN" altLang="en-US" sz="3200">
                <a:latin typeface="楷体_GB2312" charset="0"/>
                <a:ea typeface="楷体_GB2312" charset="0"/>
              </a:rPr>
              <a:t>领衔主演：周博武，仁肖华，田甜</a:t>
            </a:r>
            <a:endParaRPr lang="zh-CN" altLang="en-US" sz="3200">
              <a:latin typeface="楷体_GB2312" charset="0"/>
              <a:ea typeface="楷体_GB2312" charset="0"/>
            </a:endParaRPr>
          </a:p>
          <a:p>
            <a:pPr algn="l"/>
            <a:r>
              <a:rPr lang="zh-CN" altLang="en-US" sz="3200">
                <a:latin typeface="楷体_GB2312" charset="0"/>
                <a:ea typeface="楷体_GB2312" charset="0"/>
              </a:rPr>
              <a:t>技术总监：高任飞</a:t>
            </a:r>
            <a:endParaRPr lang="zh-CN" altLang="en-US" sz="3200">
              <a:latin typeface="楷体_GB2312" charset="0"/>
              <a:ea typeface="楷体_GB2312" charset="0"/>
            </a:endParaRPr>
          </a:p>
          <a:p>
            <a:pPr algn="l"/>
            <a:r>
              <a:rPr lang="zh-CN" altLang="en-US" sz="3200">
                <a:latin typeface="楷体_GB2312" charset="0"/>
                <a:ea typeface="楷体_GB2312" charset="0"/>
              </a:rPr>
              <a:t>摄影：畅通达，杨子川</a:t>
            </a:r>
            <a:endParaRPr lang="zh-CN" altLang="en-US" sz="3200">
              <a:latin typeface="楷体_GB2312" charset="0"/>
              <a:ea typeface="楷体_GB2312" charset="0"/>
            </a:endParaRPr>
          </a:p>
          <a:p>
            <a:pPr algn="l"/>
            <a:r>
              <a:rPr lang="zh-CN" altLang="en-US" sz="3200">
                <a:latin typeface="楷体_GB2312" charset="0"/>
                <a:ea typeface="楷体_GB2312" charset="0"/>
              </a:rPr>
              <a:t>幕后：</a:t>
            </a:r>
            <a:r>
              <a:rPr lang="zh-CN" altLang="en-US" sz="3200">
                <a:latin typeface="楷体_GB2312" charset="0"/>
                <a:ea typeface="楷体_GB2312" charset="0"/>
                <a:sym typeface="+mn-ea"/>
              </a:rPr>
              <a:t>畅通达，杨子川，禇天翊</a:t>
            </a:r>
            <a:endParaRPr lang="zh-CN" altLang="en-US" sz="3200">
              <a:latin typeface="楷体_GB2312" charset="0"/>
              <a:ea typeface="楷体_GB2312" charset="0"/>
              <a:sym typeface="+mn-ea"/>
            </a:endParaRPr>
          </a:p>
          <a:p>
            <a:pPr algn="l"/>
            <a:r>
              <a:rPr lang="zh-CN" altLang="en-US" sz="3200">
                <a:latin typeface="楷体_GB2312" charset="0"/>
                <a:ea typeface="楷体_GB2312" charset="0"/>
                <a:sym typeface="+mn-ea"/>
              </a:rPr>
              <a:t>专业群众演员：炎天斓</a:t>
            </a:r>
            <a:endParaRPr lang="zh-CN" altLang="en-US" sz="3200">
              <a:latin typeface="楷体_GB2312" charset="0"/>
              <a:ea typeface="楷体_GB2312" charset="0"/>
              <a:sym typeface="+mn-ea"/>
            </a:endParaRPr>
          </a:p>
          <a:p>
            <a:pPr algn="l"/>
            <a:r>
              <a:rPr lang="zh-CN" altLang="en-US" sz="3200">
                <a:latin typeface="楷体_GB2312" charset="0"/>
                <a:ea typeface="楷体_GB2312" charset="0"/>
                <a:sym typeface="+mn-ea"/>
              </a:rPr>
              <a:t>特别鸣谢：康晨明，姬月亭，王宜佳等</a:t>
            </a:r>
            <a:endParaRPr lang="zh-CN" altLang="en-US" sz="3200">
              <a:latin typeface="楷体_GB2312" charset="0"/>
              <a:ea typeface="楷体_GB2312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60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-928726" y="1643050"/>
            <a:ext cx="8643998" cy="1470025"/>
          </a:xfrm>
        </p:spPr>
        <p:txBody>
          <a:bodyPr>
            <a:normAutofit/>
          </a:bodyPr>
          <a:lstStyle/>
          <a:p>
            <a:r>
              <a:rPr lang="zh-CN" altLang="en-US" sz="6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华文行楷" pitchFamily="2" charset="-122"/>
                <a:ea typeface="华文行楷" pitchFamily="2" charset="-122"/>
              </a:rPr>
              <a:t>谢谢观看！</a:t>
            </a:r>
            <a:endParaRPr lang="zh-CN" altLang="en-US" sz="6000" b="1" dirty="0">
              <a:solidFill>
                <a:schemeClr val="tx1">
                  <a:lumMod val="75000"/>
                  <a:lumOff val="25000"/>
                </a:schemeClr>
              </a:solidFill>
              <a:latin typeface="华文行楷" pitchFamily="2" charset="-122"/>
              <a:ea typeface="华文行楷" pitchFamily="2" charset="-122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-357222" y="4071942"/>
            <a:ext cx="9501222" cy="1752600"/>
          </a:xfrm>
        </p:spPr>
        <p:txBody>
          <a:bodyPr>
            <a:normAutofit/>
          </a:bodyPr>
          <a:lstStyle/>
          <a:p>
            <a:r>
              <a:rPr lang="zh-CN" altLang="en-US" sz="4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华文行楷" pitchFamily="2" charset="-122"/>
                <a:ea typeface="华文行楷" pitchFamily="2" charset="-122"/>
              </a:rPr>
              <a:t>将来的你，</a:t>
            </a:r>
            <a:endParaRPr lang="en-US" altLang="zh-CN" sz="4800" b="1" dirty="0" smtClean="0">
              <a:solidFill>
                <a:schemeClr val="tx1">
                  <a:lumMod val="95000"/>
                  <a:lumOff val="5000"/>
                </a:schemeClr>
              </a:solidFill>
              <a:latin typeface="华文行楷" pitchFamily="2" charset="-122"/>
              <a:ea typeface="华文行楷" pitchFamily="2" charset="-122"/>
            </a:endParaRPr>
          </a:p>
          <a:p>
            <a:r>
              <a:rPr lang="zh-CN" altLang="en-US" sz="4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华文行楷" pitchFamily="2" charset="-122"/>
                <a:ea typeface="华文行楷" pitchFamily="2" charset="-122"/>
              </a:rPr>
              <a:t>一定会感激现在拼命的自己。</a:t>
            </a:r>
            <a:endParaRPr lang="zh-CN" altLang="en-US" sz="4800" b="1" dirty="0">
              <a:solidFill>
                <a:schemeClr val="tx1">
                  <a:lumMod val="95000"/>
                  <a:lumOff val="5000"/>
                </a:schemeClr>
              </a:solidFill>
              <a:latin typeface="华文行楷" pitchFamily="2" charset="-122"/>
              <a:ea typeface="华文行楷" pitchFamily="2" charset="-122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30000"/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内容占位符 5" descr="6ed23c6f98b2ff79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 rot="20745498">
            <a:off x="745216" y="366182"/>
            <a:ext cx="3571900" cy="47625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4857752" y="2500306"/>
            <a:ext cx="385762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 smtClean="0">
                <a:latin typeface="华文楷体" pitchFamily="2" charset="-122"/>
                <a:ea typeface="华文楷体" pitchFamily="2" charset="-122"/>
              </a:rPr>
              <a:t>他，是一名成绩中等的普通初三学生，每每在早晨六点准时起床，便开始一天痛苦不堪的学习生活。</a:t>
            </a:r>
            <a:endParaRPr lang="zh-CN" altLang="en-US" sz="4000" b="1" dirty="0" smtClean="0">
              <a:latin typeface="华文楷体" pitchFamily="2" charset="-122"/>
              <a:ea typeface="华文楷体" pitchFamily="2" charset="-122"/>
            </a:endParaRPr>
          </a:p>
          <a:p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49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 descr="53aa89318e711adb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85720" y="285728"/>
            <a:ext cx="5692005" cy="45259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6143636" y="285728"/>
            <a:ext cx="2646878" cy="657227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3200" b="1" dirty="0" smtClean="0">
                <a:latin typeface="华文仿宋" pitchFamily="2" charset="-122"/>
                <a:ea typeface="华文仿宋" pitchFamily="2" charset="-122"/>
              </a:rPr>
              <a:t>他虽知道中考的重要性，却无法克制自己，嘴里整天嚷着要做学霸，但连学霸的霸字也不会写，无奈困意来袭，上课便去找周公叙旧了。</a:t>
            </a:r>
            <a:endParaRPr lang="zh-CN" altLang="en-US" sz="3200" b="1" dirty="0">
              <a:latin typeface="华文仿宋" pitchFamily="2" charset="-122"/>
              <a:ea typeface="华文仿宋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21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4" name="内容占位符 3" descr="QQ图片20151223212113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 rot="20363268">
            <a:off x="177746" y="65880"/>
            <a:ext cx="5041634" cy="5579420"/>
          </a:xfrm>
          <a:prstGeom prst="flowChartDisplay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357158" y="5000637"/>
            <a:ext cx="8786842" cy="1846659"/>
          </a:xfrm>
          <a:prstGeom prst="rect">
            <a:avLst/>
          </a:prstGeom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华文行楷" pitchFamily="2" charset="-122"/>
                <a:ea typeface="华文行楷" pitchFamily="2" charset="-122"/>
              </a:rPr>
              <a:t>上课睡觉的后果就是被任老师臭骂，指着他鼻子的那根手指迅速摧毁了一个学渣的自尊，耻辱感直闯入他的方寸之地，将他打击的体无完肤。</a:t>
            </a:r>
            <a:endParaRPr lang="zh-CN" altLang="en-US" sz="3200" dirty="0" smtClean="0">
              <a:solidFill>
                <a:schemeClr val="tx1">
                  <a:lumMod val="95000"/>
                  <a:lumOff val="5000"/>
                </a:schemeClr>
              </a:solidFill>
              <a:latin typeface="华文行楷" pitchFamily="2" charset="-122"/>
              <a:ea typeface="华文行楷" pitchFamily="2" charset="-122"/>
            </a:endParaRPr>
          </a:p>
          <a:p>
            <a:endParaRPr lang="zh-CN" altLang="en-US" dirty="0">
              <a:latin typeface="华文行楷" pitchFamily="2" charset="-122"/>
              <a:ea typeface="华文行楷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35000"/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QQ图片20151223212120.jpg"/>
          <p:cNvPicPr>
            <a:picLocks noChangeAspect="1"/>
          </p:cNvPicPr>
          <p:nvPr/>
        </p:nvPicPr>
        <p:blipFill>
          <a:blip r:embed="rId2">
            <a:lum bright="-20000"/>
          </a:blip>
          <a:srcRect/>
          <a:stretch>
            <a:fillRect/>
          </a:stretch>
        </p:blipFill>
        <p:spPr>
          <a:xfrm>
            <a:off x="500034" y="214290"/>
            <a:ext cx="4842087" cy="64294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6715140" y="1500174"/>
            <a:ext cx="461665" cy="9239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endParaRPr lang="zh-CN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867540" y="1652574"/>
            <a:ext cx="461665" cy="9239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endParaRPr lang="zh-CN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286380" y="357166"/>
            <a:ext cx="3508653" cy="614366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华文楷体" pitchFamily="2" charset="-122"/>
                <a:ea typeface="华文楷体" pitchFamily="2" charset="-122"/>
              </a:rPr>
              <a:t>刚经历完那场狂风骤雨，迎接他的就是惨淡的现实</a:t>
            </a:r>
            <a:r>
              <a:rPr lang="en-US" altLang="zh-CN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华文楷体" pitchFamily="2" charset="-122"/>
                <a:ea typeface="华文楷体" pitchFamily="2" charset="-122"/>
              </a:rPr>
              <a:t>---</a:t>
            </a:r>
            <a:r>
              <a:rPr lang="zh-CN" alt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华文楷体" pitchFamily="2" charset="-122"/>
                <a:ea typeface="华文楷体" pitchFamily="2" charset="-122"/>
              </a:rPr>
              <a:t>那满黑板的作业令他感到绝望，愤懑不已却又无从发泄，直到那天的体育课。</a:t>
            </a:r>
            <a:endParaRPr lang="zh-CN" altLang="en-US" sz="3600" b="1" dirty="0" smtClean="0">
              <a:solidFill>
                <a:schemeClr val="tx1">
                  <a:lumMod val="75000"/>
                  <a:lumOff val="25000"/>
                </a:schemeClr>
              </a:solidFill>
              <a:latin typeface="华文楷体" pitchFamily="2" charset="-122"/>
              <a:ea typeface="华文楷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60000"/>
            <a:lum/>
          </a:blip>
          <a:srcRect/>
          <a:stretch>
            <a:fillRect l="-47000" r="-4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 descr="QQ图片20151223212126.jpg"/>
          <p:cNvPicPr>
            <a:picLocks noGrp="1" noChangeAspect="1"/>
          </p:cNvPicPr>
          <p:nvPr>
            <p:ph idx="1"/>
          </p:nvPr>
        </p:nvPicPr>
        <p:blipFill>
          <a:blip r:embed="rId2">
            <a:lum bright="20000"/>
          </a:blip>
          <a:srcRect/>
          <a:stretch>
            <a:fillRect/>
          </a:stretch>
        </p:blipFill>
        <p:spPr>
          <a:xfrm rot="21057032">
            <a:off x="1904922" y="1313732"/>
            <a:ext cx="5337019" cy="5569064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214282" y="214290"/>
            <a:ext cx="892971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华文琥珀" pitchFamily="2" charset="-122"/>
                <a:ea typeface="华文琥珀" pitchFamily="2" charset="-122"/>
              </a:rPr>
              <a:t>他只能奔跑，让汗水带走苦闷，让拼搏带走艰难，让咆哮带走压抑，这操场的阳光直深入他阴翳的心房，这拼搏的力量令他寻求改变！</a:t>
            </a:r>
            <a:endParaRPr lang="zh-CN" altLang="en-US" sz="3200" dirty="0" smtClean="0">
              <a:solidFill>
                <a:schemeClr val="tx1">
                  <a:lumMod val="50000"/>
                  <a:lumOff val="50000"/>
                </a:schemeClr>
              </a:solidFill>
              <a:latin typeface="华文琥珀" pitchFamily="2" charset="-122"/>
              <a:ea typeface="华文琥珀" pitchFamily="2" charset="-122"/>
            </a:endParaRPr>
          </a:p>
          <a:p>
            <a:endParaRPr lang="zh-CN" altLang="en-US" sz="3200" dirty="0"/>
          </a:p>
        </p:txBody>
      </p:sp>
      <p:pic>
        <p:nvPicPr>
          <p:cNvPr id="6" name="日本ACG-英雄の証 - 3(tri-)ver..mp3">
            <a:hlinkClick r:id="" action="ppaction://media"/>
          </p:cNvPr>
          <p:cNvPicPr>
            <a:picLocks noRot="1"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link="rId4"/>
              </p:ext>
            </p:extLst>
          </p:nvPr>
        </p:nvPicPr>
        <p:blipFill>
          <a:blip r:embed="rId5"/>
          <a:srcRect/>
          <a:stretch>
            <a:fillRect/>
          </a:stretch>
        </p:blipFill>
        <p:spPr>
          <a:xfrm>
            <a:off x="8501090" y="641034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75000" numSld="40">
                <p:cTn id="16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28000"/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7" name="图片 6" descr="QQ图片20151223212156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624820">
            <a:off x="1776530" y="386953"/>
            <a:ext cx="6000760" cy="45005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285720" y="4357694"/>
            <a:ext cx="842968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 smtClean="0">
                <a:latin typeface="华文楷体" pitchFamily="2" charset="-122"/>
                <a:ea typeface="华文楷体" pitchFamily="2" charset="-122"/>
              </a:rPr>
              <a:t>梧桐树下，阳光透过金黄的树叶倾洒在他肩上，抚慰着少年疲惫不堪的身躯。他静静坐在石椅上，唯有落了一地的梧桐叶与他作伴。</a:t>
            </a:r>
            <a:br>
              <a:rPr lang="zh-CN" altLang="en-US" sz="3600" dirty="0" smtClean="0"/>
            </a:br>
            <a:endParaRPr lang="zh-CN" altLang="en-US" sz="3600" dirty="0" smtClean="0"/>
          </a:p>
          <a:p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49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 descr="QQ图片20151223212134.jpg"/>
          <p:cNvPicPr>
            <a:picLocks noGrp="1" noChangeAspect="1"/>
          </p:cNvPicPr>
          <p:nvPr>
            <p:ph idx="1"/>
          </p:nvPr>
        </p:nvPicPr>
        <p:blipFill>
          <a:blip r:embed="rId2">
            <a:lum/>
          </a:blip>
          <a:srcRect/>
          <a:stretch>
            <a:fillRect/>
          </a:stretch>
        </p:blipFill>
        <p:spPr>
          <a:xfrm rot="20513613">
            <a:off x="996449" y="143080"/>
            <a:ext cx="3504327" cy="4672437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214282" y="4214818"/>
            <a:ext cx="8929718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latin typeface="华文行楷" pitchFamily="2" charset="-122"/>
                <a:ea typeface="华文行楷" pitchFamily="2" charset="-122"/>
              </a:rPr>
              <a:t>青春的灿烂和精彩如不折射出拼搏的魅力与斑驳，岂不等于虚度了岁月？正如被人所遗忘的他，怀着一种懈怠的心理面对人生的寒冬，他多少有些惭愧，无语苍穹，他决心去改变，决心在逆境中为青春而拼搏，不让青春留下遗憾。</a:t>
            </a:r>
            <a:endParaRPr lang="zh-CN" altLang="en-US" sz="3200" dirty="0" smtClean="0">
              <a:latin typeface="华文行楷" pitchFamily="2" charset="-122"/>
              <a:ea typeface="华文行楷" pitchFamily="2" charset="-122"/>
            </a:endParaRPr>
          </a:p>
          <a:p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6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6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76000"/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QQ图片20151223212205.jpg"/>
          <p:cNvPicPr>
            <a:picLocks noChangeAspect="1"/>
          </p:cNvPicPr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>
          <a:xfrm rot="20353826">
            <a:off x="602811" y="463882"/>
            <a:ext cx="4357700" cy="58102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5286382" y="357166"/>
            <a:ext cx="3631763" cy="600079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3200" b="1" dirty="0" smtClean="0">
                <a:solidFill>
                  <a:schemeClr val="bg2">
                    <a:lumMod val="10000"/>
                  </a:schemeClr>
                </a:solidFill>
                <a:latin typeface="华文楷体" pitchFamily="2" charset="-122"/>
                <a:ea typeface="华文楷体" pitchFamily="2" charset="-122"/>
              </a:rPr>
              <a:t>从此少年总与黎明为伴，他很早便来到学校，那远方蒙蒙亮起的天空恰似少年逐渐明亮的</a:t>
            </a:r>
            <a:r>
              <a:rPr lang="zh-CN" altLang="en-US" sz="3200" b="1" dirty="0">
                <a:solidFill>
                  <a:schemeClr val="bg2">
                    <a:lumMod val="10000"/>
                  </a:schemeClr>
                </a:solidFill>
                <a:latin typeface="华文楷体" pitchFamily="2" charset="-122"/>
                <a:ea typeface="华文楷体" pitchFamily="2" charset="-122"/>
              </a:rPr>
              <a:t>心志</a:t>
            </a:r>
            <a:r>
              <a:rPr lang="zh-CN" altLang="en-US" sz="3200" b="1" dirty="0" smtClean="0">
                <a:solidFill>
                  <a:schemeClr val="bg2">
                    <a:lumMod val="10000"/>
                  </a:schemeClr>
                </a:solidFill>
                <a:latin typeface="华文楷体" pitchFamily="2" charset="-122"/>
                <a:ea typeface="华文楷体" pitchFamily="2" charset="-122"/>
              </a:rPr>
              <a:t>，这曙光将阴霾一扫而空，他终于能张开怀抱迎接希望，拥抱未来。</a:t>
            </a:r>
            <a:endParaRPr lang="zh-CN" altLang="en-US" sz="3200" b="1" dirty="0">
              <a:solidFill>
                <a:schemeClr val="bg2">
                  <a:lumMod val="10000"/>
                </a:schemeClr>
              </a:solidFill>
              <a:latin typeface="华文楷体" pitchFamily="2" charset="-122"/>
              <a:ea typeface="华文楷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932</Words>
  <Application>Kingsoft Office WPP</Application>
  <PresentationFormat>全屏显示(4:3)</PresentationFormat>
  <Paragraphs>47</Paragraphs>
  <Slides>15</Slides>
  <Notes>1</Notes>
  <HiddenSlides>0</HiddenSlides>
  <MMClips>1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16" baseType="lpstr">
      <vt:lpstr>Office 主题</vt:lpstr>
      <vt:lpstr>拼搏青春，迎战中考。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谢谢观看！</vt:lpstr>
    </vt:vector>
  </TitlesOfParts>
  <Company>微软中国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微软用户</dc:creator>
  <cp:lastModifiedBy>Administrator</cp:lastModifiedBy>
  <cp:revision>32</cp:revision>
  <dcterms:created xsi:type="dcterms:W3CDTF">2015-12-23T13:00:00Z</dcterms:created>
  <dcterms:modified xsi:type="dcterms:W3CDTF">2015-12-24T12:27:12Z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2052-10.1.0.5400</vt:lpwstr>
  </property>
</Properties>
</file>