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561D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F4622-58CB-4829-ACCF-F6A0A3CB891E}" type="datetimeFigureOut">
              <a:rPr lang="zh-CN" altLang="en-US" smtClean="0"/>
              <a:pPr/>
              <a:t>2018/9/8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5674A-3037-4FE2-A901-1CFB053AADC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中学生特点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7272808" cy="46805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CN" dirty="0" smtClean="0"/>
              <a:t>         </a:t>
            </a:r>
            <a:r>
              <a:rPr lang="zh-CN" altLang="zh-CN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中学生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正处于青少年期（</a:t>
            </a:r>
            <a:r>
              <a:rPr lang="en-US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11-12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岁到</a:t>
            </a:r>
            <a:r>
              <a:rPr lang="en-US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17-18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岁），是一个从童年走向成熟的渡时期，也是人生最关键的时期。在这个阶段，个体经历了青春发育期的生理巨变，也经历了心理发展的种种困惑、矛盾和挑战</a:t>
            </a:r>
            <a:r>
              <a:rPr lang="zh-CN" altLang="zh-CN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。</a:t>
            </a:r>
            <a:endParaRPr lang="en-US" altLang="zh-CN" dirty="0" smtClean="0">
              <a:solidFill>
                <a:srgbClr val="561DF5"/>
              </a:solidFill>
              <a:latin typeface="华文新魏" pitchFamily="2" charset="-122"/>
              <a:ea typeface="华文新魏" pitchFamily="2" charset="-122"/>
            </a:endParaRPr>
          </a:p>
          <a:p>
            <a:pPr algn="l"/>
            <a:endParaRPr lang="en-US" altLang="zh-CN" dirty="0" smtClean="0">
              <a:solidFill>
                <a:srgbClr val="561DF5"/>
              </a:solidFill>
            </a:endParaRPr>
          </a:p>
          <a:p>
            <a:pPr algn="l"/>
            <a:r>
              <a:rPr lang="en-US" altLang="zh-CN" dirty="0">
                <a:solidFill>
                  <a:srgbClr val="561DF5"/>
                </a:solidFill>
                <a:latin typeface="华文行楷" pitchFamily="2" charset="-122"/>
                <a:ea typeface="华文行楷" pitchFamily="2" charset="-122"/>
              </a:rPr>
              <a:t> </a:t>
            </a:r>
            <a:r>
              <a:rPr lang="en-US" altLang="zh-CN" dirty="0" smtClean="0">
                <a:solidFill>
                  <a:srgbClr val="561DF5"/>
                </a:solidFill>
                <a:latin typeface="华文行楷" pitchFamily="2" charset="-122"/>
                <a:ea typeface="华文行楷" pitchFamily="2" charset="-122"/>
              </a:rPr>
              <a:t>        </a:t>
            </a:r>
            <a:r>
              <a:rPr lang="zh-CN" altLang="zh-CN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在</a:t>
            </a:r>
            <a:r>
              <a:rPr lang="zh-CN" altLang="zh-CN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这关键的人身道路的转折时期，每一个中学生都以旺盛的精力，吸取着智慧，思考着人生，寻求着友谊，追求着爱情。青春，是多么美妙，又是多么艰难。作为以中学生为劳动对象的基础教育者，探索中学生成长的奥秘，对提高管理水平，全面培养中学生素质显得尤为重要。</a:t>
            </a:r>
            <a:endParaRPr lang="zh-CN" altLang="en-US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zh-CN" altLang="zh-CN" dirty="0">
                <a:solidFill>
                  <a:srgbClr val="FF0000"/>
                </a:solidFill>
              </a:rPr>
              <a:t>从生理上</a:t>
            </a:r>
            <a:r>
              <a:rPr lang="zh-CN" altLang="zh-CN" dirty="0" smtClean="0">
                <a:solidFill>
                  <a:srgbClr val="FF0000"/>
                </a:solidFill>
              </a:rPr>
              <a:t>看中</a:t>
            </a:r>
            <a:r>
              <a:rPr lang="zh-CN" altLang="zh-CN" dirty="0">
                <a:solidFill>
                  <a:srgbClr val="FF0000"/>
                </a:solidFill>
              </a:rPr>
              <a:t>学生处于青春发育期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561DF5"/>
                </a:solidFill>
              </a:rPr>
              <a:t>            </a:t>
            </a:r>
            <a:r>
              <a:rPr lang="zh-CN" altLang="zh-CN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中学生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处于青春发育期，迎来了</a:t>
            </a:r>
            <a:r>
              <a:rPr lang="zh-CN" altLang="zh-CN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人生发育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的第二次高峰，他们的身体外形和</a:t>
            </a:r>
            <a:r>
              <a:rPr lang="zh-CN" altLang="zh-CN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体内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机能都发生了急剧的变化，特别是</a:t>
            </a:r>
            <a:r>
              <a:rPr lang="zh-CN" altLang="zh-CN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身体器官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、机能迅速发育成熟。与此同时，</a:t>
            </a:r>
            <a:r>
              <a:rPr lang="zh-CN" altLang="zh-CN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他们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的体形，外貌及外部行为动作也发生了剧烈变化，骨骼粗大，肌肉增长。特别是他们的大脑皮质沟回组织和神经元细胞已经完善，高级神经活动的兴奋与抑制过程逐步平衡，特别是内部抑制技能逐渐发发育成熟。</a:t>
            </a:r>
            <a:endParaRPr lang="zh-CN" altLang="en-US" dirty="0">
              <a:solidFill>
                <a:srgbClr val="561DF5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</a:rPr>
              <a:t>思想方面初中生</a:t>
            </a:r>
            <a:r>
              <a:rPr lang="zh-CN" altLang="zh-CN" sz="2400" dirty="0">
                <a:solidFill>
                  <a:srgbClr val="FF0000"/>
                </a:solidFill>
              </a:rPr>
              <a:t>的思维已进入</a:t>
            </a:r>
            <a:r>
              <a:rPr lang="en-US" altLang="zh-CN" sz="2400" dirty="0">
                <a:solidFill>
                  <a:srgbClr val="FF0000"/>
                </a:solidFill>
              </a:rPr>
              <a:t>"</a:t>
            </a:r>
            <a:r>
              <a:rPr lang="zh-CN" altLang="zh-CN" sz="2400" dirty="0">
                <a:solidFill>
                  <a:srgbClr val="FF0000"/>
                </a:solidFill>
              </a:rPr>
              <a:t>经验型</a:t>
            </a:r>
            <a:r>
              <a:rPr lang="en-US" altLang="zh-CN" sz="2400" dirty="0">
                <a:solidFill>
                  <a:srgbClr val="FF0000"/>
                </a:solidFill>
              </a:rPr>
              <a:t>"</a:t>
            </a:r>
            <a:r>
              <a:rPr lang="zh-CN" altLang="zh-CN" sz="2400" dirty="0">
                <a:solidFill>
                  <a:srgbClr val="FF0000"/>
                </a:solidFill>
              </a:rPr>
              <a:t>抽象思维阶段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600" dirty="0" smtClean="0">
                <a:latin typeface="华文新魏" pitchFamily="2" charset="-122"/>
                <a:ea typeface="华文新魏" pitchFamily="2" charset="-122"/>
              </a:rPr>
              <a:t>              </a:t>
            </a:r>
            <a:r>
              <a:rPr lang="zh-CN" altLang="zh-CN" sz="2600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初中生</a:t>
            </a:r>
            <a:r>
              <a:rPr lang="zh-CN" altLang="zh-CN" sz="2600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的思维已进入</a:t>
            </a:r>
            <a:r>
              <a:rPr lang="en-US" altLang="zh-CN" sz="2600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"</a:t>
            </a:r>
            <a:r>
              <a:rPr lang="zh-CN" altLang="zh-CN" sz="2600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经验型</a:t>
            </a:r>
            <a:r>
              <a:rPr lang="en-US" altLang="zh-CN" sz="2600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"</a:t>
            </a:r>
            <a:r>
              <a:rPr lang="zh-CN" altLang="zh-CN" sz="2600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抽象思维阶段，也是由小学阶段的形象思维为主要形式，向以抽象逻辑思维为主要形式的过渡。在思维独立性，批判性和自觉性等品质方面，中学生已进入世界观形成时期，开始对人生进行思考，但是，由于他们的知识经验还有限，考虑问题往往带有片面性，表面性。在情感方面，初中生的道德感更自觉，集体主义情感大大增强，义务感、责任感、荣誉感、自尊心和友谊感等有明显的提高；他们的理智更加深刻，美感体验和评价能力也提高到一个新的水平。</a:t>
            </a:r>
            <a:endParaRPr lang="zh-CN" altLang="en-US" sz="2600" dirty="0">
              <a:solidFill>
                <a:srgbClr val="561DF5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zh-CN" altLang="en-US" sz="5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但由于生理因素和心理水平的制约，情绪极不稳定，好激动，也易消沉，这说明初中生的情绪生活是非常值得重视的。在个性和社交方面，初中生的自我意识由童年的模糊，不大自觉和被动状态，转向比较清晰更加自觉和主动关心个人发展的状态，他们的成人感</a:t>
            </a:r>
            <a:r>
              <a:rPr lang="en-US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"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开始表现出来，喜欢模仿成人的外表。求知欲、认识兴趣、志向和道德意识等都有了提高。交往范围明显扩大，与同龄人交往，注重友情和</a:t>
            </a:r>
            <a:r>
              <a:rPr lang="en-US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"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义气</a:t>
            </a:r>
            <a:r>
              <a:rPr lang="en-US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"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，与成人交往则要求平等和信任，和异性往则通常产生一种貌似分离，实则倾慕的微妙现象。这一时期称为</a:t>
            </a:r>
            <a:r>
              <a:rPr lang="en-US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"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半幼稚，半成熟</a:t>
            </a:r>
            <a:r>
              <a:rPr lang="en-US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"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时期。</a:t>
            </a:r>
            <a:endParaRPr lang="zh-CN" altLang="en-US" dirty="0">
              <a:solidFill>
                <a:srgbClr val="561DF5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</a:rPr>
              <a:t>从中学生面临的主要矛盾看，青少年时期是</a:t>
            </a:r>
            <a:r>
              <a:rPr lang="zh-CN" altLang="zh-CN" sz="2800" dirty="0" smtClean="0">
                <a:solidFill>
                  <a:srgbClr val="FF0000"/>
                </a:solidFill>
              </a:rPr>
              <a:t>心理</a:t>
            </a:r>
            <a:r>
              <a:rPr lang="en-US" altLang="zh-CN" sz="2800" dirty="0" smtClean="0">
                <a:solidFill>
                  <a:srgbClr val="FF0000"/>
                </a:solidFill>
              </a:rPr>
              <a:t/>
            </a:r>
            <a:br>
              <a:rPr lang="en-US" altLang="zh-CN" sz="2800" dirty="0" smtClean="0">
                <a:solidFill>
                  <a:srgbClr val="FF0000"/>
                </a:solidFill>
              </a:rPr>
            </a:br>
            <a:r>
              <a:rPr lang="zh-CN" altLang="zh-CN" sz="2800" dirty="0" smtClean="0">
                <a:solidFill>
                  <a:srgbClr val="FF0000"/>
                </a:solidFill>
              </a:rPr>
              <a:t>冲突</a:t>
            </a:r>
            <a:r>
              <a:rPr lang="zh-CN" altLang="zh-CN" sz="2800" dirty="0">
                <a:solidFill>
                  <a:srgbClr val="FF0000"/>
                </a:solidFill>
              </a:rPr>
              <a:t>、心理困扰最多的时期，主要有四方面的矛盾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第一，新的学习环境与害怕自己学习落后的矛盾。中学阶段的学习环境，管理都与小学变化很大，例如，中学课程增多了，所学知识丰富了，内容抽象了，小学阶段主要靠班主任老师的管理，而中学班主任更着重培养学生的自我检查、评定、管理、调节的能力，大部分班级工作由学生自己处理。于是形成了新的学习环境与原学习习惯，学习能力的脱节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zh-CN" altLang="en-US" sz="5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第二，身体器官发育迅速成熟与性心理相对幼稚的矛盾。如中学生纸条恋爱</a:t>
            </a:r>
            <a:r>
              <a:rPr lang="en-US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"</a:t>
            </a:r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与朦胧状态下的狂热初恋，带有很大的模仿成分</a:t>
            </a:r>
            <a:r>
              <a:rPr lang="zh-CN" altLang="zh-CN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。</a:t>
            </a:r>
            <a:endParaRPr lang="en-US" altLang="zh-CN" dirty="0" smtClean="0">
              <a:solidFill>
                <a:srgbClr val="561DF5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.</a:t>
            </a:r>
          </a:p>
          <a:p>
            <a:endParaRPr lang="zh-CN" altLang="zh-CN" dirty="0">
              <a:solidFill>
                <a:srgbClr val="561DF5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zh-CN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第三，情感激荡要求释放与外部表露趋向内隐的矛盾。如有的学生心中有苦恼，很想发泄一番，可一想到家长老师对自己的看法，可能抑制自己。</a:t>
            </a:r>
            <a:endParaRPr lang="zh-CN" altLang="en-US" dirty="0">
              <a:solidFill>
                <a:srgbClr val="561DF5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37626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3600" dirty="0" smtClean="0"/>
              <a:t>        </a:t>
            </a:r>
            <a:r>
              <a:rPr lang="zh-CN" altLang="zh-CN" sz="3600" dirty="0" smtClean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第四</a:t>
            </a:r>
            <a:r>
              <a:rPr lang="zh-CN" altLang="zh-CN" sz="3600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，自我意识的迅速增强与社会成熟性相当迟缓的矛盾。如他们很想得到别人，特别是社会的承认，却不愿别人对他们指手画脚，说三到四。</a:t>
            </a:r>
            <a:r>
              <a:rPr lang="en-US" altLang="zh-CN" sz="3600" dirty="0">
                <a:solidFill>
                  <a:srgbClr val="561DF5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dirty="0"/>
              <a:t>    </a:t>
            </a:r>
            <a:endParaRPr lang="zh-CN" altLang="zh-CN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r>
              <a:rPr lang="en-US" altLang="zh-CN" dirty="0" smtClean="0"/>
              <a:t>         </a:t>
            </a:r>
            <a:r>
              <a:rPr lang="zh-CN" altLang="zh-CN" dirty="0" smtClean="0">
                <a:solidFill>
                  <a:srgbClr val="FF3300"/>
                </a:solidFill>
              </a:rPr>
              <a:t>总之，深入了解中学生的生理心理特点，恰当地把握他们的主要矛盾，是进行中学生管理的基础。</a:t>
            </a:r>
            <a:endParaRPr lang="zh-CN" alt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770</Words>
  <Application>Microsoft Office PowerPoint</Application>
  <PresentationFormat>全屏显示(4:3)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中学生特点</vt:lpstr>
      <vt:lpstr>从生理上看中学生处于青春发育期</vt:lpstr>
      <vt:lpstr>思想方面初中生的思维已进入"经验型"抽象思维阶段</vt:lpstr>
      <vt:lpstr>幻灯片 4</vt:lpstr>
      <vt:lpstr>从中学生面临的主要矛盾看，青少年时期是心理 冲突、心理困扰最多的时期，主要有四方面的矛盾</vt:lpstr>
      <vt:lpstr>幻灯片 6</vt:lpstr>
      <vt:lpstr>        第四，自我意识的迅速增强与社会成熟性相当迟缓的矛盾。如他们很想得到别人，特别是社会的承认，却不愿别人对他们指手画脚，说三到四。      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怎样管理好学生</dc:title>
  <dc:creator>AutoBVT</dc:creator>
  <cp:lastModifiedBy>AutoBVT</cp:lastModifiedBy>
  <cp:revision>4</cp:revision>
  <dcterms:created xsi:type="dcterms:W3CDTF">2018-09-07T08:02:13Z</dcterms:created>
  <dcterms:modified xsi:type="dcterms:W3CDTF">2018-09-08T02:50:29Z</dcterms:modified>
</cp:coreProperties>
</file>